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0" r:id="rId2"/>
  </p:sldMasterIdLst>
  <p:notesMasterIdLst>
    <p:notesMasterId r:id="rId23"/>
  </p:notesMasterIdLst>
  <p:sldIdLst>
    <p:sldId id="256" r:id="rId3"/>
    <p:sldId id="257" r:id="rId4"/>
    <p:sldId id="258" r:id="rId5"/>
    <p:sldId id="280" r:id="rId6"/>
    <p:sldId id="259" r:id="rId7"/>
    <p:sldId id="260" r:id="rId8"/>
    <p:sldId id="266" r:id="rId9"/>
    <p:sldId id="275" r:id="rId10"/>
    <p:sldId id="278" r:id="rId11"/>
    <p:sldId id="279" r:id="rId12"/>
    <p:sldId id="277" r:id="rId13"/>
    <p:sldId id="274" r:id="rId14"/>
    <p:sldId id="269" r:id="rId15"/>
    <p:sldId id="267" r:id="rId16"/>
    <p:sldId id="270" r:id="rId17"/>
    <p:sldId id="271" r:id="rId18"/>
    <p:sldId id="272" r:id="rId19"/>
    <p:sldId id="273" r:id="rId20"/>
    <p:sldId id="281"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2" autoAdjust="0"/>
  </p:normalViewPr>
  <p:slideViewPr>
    <p:cSldViewPr snapToGrid="0">
      <p:cViewPr varScale="1">
        <p:scale>
          <a:sx n="49" d="100"/>
          <a:sy n="49" d="100"/>
        </p:scale>
        <p:origin x="-120" y="-2868"/>
      </p:cViewPr>
      <p:guideLst>
        <p:guide orient="horz" pos="2160"/>
        <p:guide pos="3840"/>
      </p:guideLst>
    </p:cSldViewPr>
  </p:slideViewPr>
  <p:outlineViewPr>
    <p:cViewPr>
      <p:scale>
        <a:sx n="33" d="100"/>
        <a:sy n="33" d="100"/>
      </p:scale>
      <p:origin x="0" y="-12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219F-DFB9-40DB-8125-1F4675B75EAC}" type="datetimeFigureOut">
              <a:rPr lang="en-US" smtClean="0"/>
              <a:t>5/27/2016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B9464-4F3E-408F-92EB-506FDA42BC67}" type="slidenum">
              <a:rPr lang="en-US" smtClean="0"/>
              <a:t>‹#›</a:t>
            </a:fld>
            <a:endParaRPr lang="en-US" dirty="0"/>
          </a:p>
        </p:txBody>
      </p:sp>
    </p:spTree>
    <p:extLst>
      <p:ext uri="{BB962C8B-B14F-4D97-AF65-F5344CB8AC3E}">
        <p14:creationId xmlns:p14="http://schemas.microsoft.com/office/powerpoint/2010/main" val="315165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B9464-4F3E-408F-92EB-506FDA42BC67}" type="slidenum">
              <a:rPr lang="en-US" smtClean="0"/>
              <a:t>1</a:t>
            </a:fld>
            <a:endParaRPr lang="en-US" dirty="0"/>
          </a:p>
        </p:txBody>
      </p:sp>
    </p:spTree>
    <p:extLst>
      <p:ext uri="{BB962C8B-B14F-4D97-AF65-F5344CB8AC3E}">
        <p14:creationId xmlns:p14="http://schemas.microsoft.com/office/powerpoint/2010/main" val="3652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B9464-4F3E-408F-92EB-506FDA42BC67}" type="slidenum">
              <a:rPr lang="en-US" smtClean="0"/>
              <a:t>3</a:t>
            </a:fld>
            <a:endParaRPr lang="en-US" dirty="0"/>
          </a:p>
        </p:txBody>
      </p:sp>
    </p:spTree>
    <p:extLst>
      <p:ext uri="{BB962C8B-B14F-4D97-AF65-F5344CB8AC3E}">
        <p14:creationId xmlns:p14="http://schemas.microsoft.com/office/powerpoint/2010/main" val="408970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B9464-4F3E-408F-92EB-506FDA42BC67}" type="slidenum">
              <a:rPr lang="en-US" smtClean="0"/>
              <a:t>18</a:t>
            </a:fld>
            <a:endParaRPr lang="en-US" dirty="0"/>
          </a:p>
        </p:txBody>
      </p:sp>
    </p:spTree>
    <p:extLst>
      <p:ext uri="{BB962C8B-B14F-4D97-AF65-F5344CB8AC3E}">
        <p14:creationId xmlns:p14="http://schemas.microsoft.com/office/powerpoint/2010/main" val="94949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B9464-4F3E-408F-92EB-506FDA42BC67}" type="slidenum">
              <a:rPr lang="en-US" smtClean="0"/>
              <a:t>20</a:t>
            </a:fld>
            <a:endParaRPr lang="en-US" dirty="0"/>
          </a:p>
        </p:txBody>
      </p:sp>
    </p:spTree>
    <p:extLst>
      <p:ext uri="{BB962C8B-B14F-4D97-AF65-F5344CB8AC3E}">
        <p14:creationId xmlns:p14="http://schemas.microsoft.com/office/powerpoint/2010/main" val="232524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1436843"/>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3204649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820146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6/1/2016</a:t>
            </a:r>
            <a:endParaRPr lang="en-US" dirty="0"/>
          </a:p>
        </p:txBody>
      </p:sp>
      <p:sp>
        <p:nvSpPr>
          <p:cNvPr id="6" name="Footer Placeholder 5"/>
          <p:cNvSpPr>
            <a:spLocks noGrp="1"/>
          </p:cNvSpPr>
          <p:nvPr>
            <p:ph type="ftr" sz="quarter" idx="11"/>
          </p:nvPr>
        </p:nvSpPr>
        <p:spPr/>
        <p:txBody>
          <a:bodyPr/>
          <a:lstStyle/>
          <a:p>
            <a:r>
              <a:rPr lang="en-US" dirty="0" smtClean="0"/>
              <a:t>National Academies – Washington DC - 6/1/2016</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0910750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6/1/2016</a:t>
            </a:r>
            <a:endParaRPr lang="en-US" dirty="0"/>
          </a:p>
        </p:txBody>
      </p:sp>
      <p:sp>
        <p:nvSpPr>
          <p:cNvPr id="8" name="Footer Placeholder 7"/>
          <p:cNvSpPr>
            <a:spLocks noGrp="1"/>
          </p:cNvSpPr>
          <p:nvPr>
            <p:ph type="ftr" sz="quarter" idx="11"/>
          </p:nvPr>
        </p:nvSpPr>
        <p:spPr/>
        <p:txBody>
          <a:bodyPr/>
          <a:lstStyle/>
          <a:p>
            <a:r>
              <a:rPr lang="en-US" dirty="0" smtClean="0"/>
              <a:t>National Academies – Washington DC - 6/1/2016</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902052"/>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6/1/2016</a:t>
            </a:r>
            <a:endParaRPr lang="en-US" dirty="0"/>
          </a:p>
        </p:txBody>
      </p:sp>
      <p:sp>
        <p:nvSpPr>
          <p:cNvPr id="4" name="Footer Placeholder 3"/>
          <p:cNvSpPr>
            <a:spLocks noGrp="1"/>
          </p:cNvSpPr>
          <p:nvPr>
            <p:ph type="ftr" sz="quarter" idx="11"/>
          </p:nvPr>
        </p:nvSpPr>
        <p:spPr/>
        <p:txBody>
          <a:bodyPr/>
          <a:lstStyle/>
          <a:p>
            <a:r>
              <a:rPr lang="en-US" dirty="0" smtClean="0"/>
              <a:t>National Academies – Washington DC - 6/1/2016</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38352081"/>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6/1/2016</a:t>
            </a:r>
            <a:endParaRPr lang="en-US" dirty="0"/>
          </a:p>
        </p:txBody>
      </p:sp>
      <p:sp>
        <p:nvSpPr>
          <p:cNvPr id="3" name="Footer Placeholder 2"/>
          <p:cNvSpPr>
            <a:spLocks noGrp="1"/>
          </p:cNvSpPr>
          <p:nvPr>
            <p:ph type="ftr" sz="quarter" idx="11"/>
          </p:nvPr>
        </p:nvSpPr>
        <p:spPr/>
        <p:txBody>
          <a:bodyPr/>
          <a:lstStyle/>
          <a:p>
            <a:r>
              <a:rPr lang="en-US" dirty="0" smtClean="0"/>
              <a:t>National Academies – Washington DC - 6/1/2016</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5858319"/>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6/1/2016</a:t>
            </a:r>
            <a:endParaRPr lang="en-US" dirty="0"/>
          </a:p>
        </p:txBody>
      </p:sp>
      <p:sp>
        <p:nvSpPr>
          <p:cNvPr id="6" name="Footer Placeholder 5"/>
          <p:cNvSpPr>
            <a:spLocks noGrp="1"/>
          </p:cNvSpPr>
          <p:nvPr>
            <p:ph type="ftr" sz="quarter" idx="11"/>
          </p:nvPr>
        </p:nvSpPr>
        <p:spPr/>
        <p:txBody>
          <a:bodyPr/>
          <a:lstStyle/>
          <a:p>
            <a:r>
              <a:rPr lang="en-US" dirty="0" smtClean="0"/>
              <a:t>National Academies – Washington DC - 6/1/2016</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71472167"/>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6/1/2016</a:t>
            </a:r>
            <a:endParaRPr lang="en-US" dirty="0"/>
          </a:p>
        </p:txBody>
      </p:sp>
      <p:sp>
        <p:nvSpPr>
          <p:cNvPr id="6" name="Footer Placeholder 5"/>
          <p:cNvSpPr>
            <a:spLocks noGrp="1"/>
          </p:cNvSpPr>
          <p:nvPr>
            <p:ph type="ftr" sz="quarter" idx="11"/>
          </p:nvPr>
        </p:nvSpPr>
        <p:spPr/>
        <p:txBody>
          <a:bodyPr/>
          <a:lstStyle/>
          <a:p>
            <a:r>
              <a:rPr lang="en-US" dirty="0" smtClean="0"/>
              <a:t>National Academies – Washington DC - 6/1/2016</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89336081"/>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9407871"/>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9018471"/>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6/1/2016</a:t>
            </a:r>
            <a:endParaRPr lang="en-US" dirty="0"/>
          </a:p>
        </p:txBody>
      </p:sp>
      <p:sp>
        <p:nvSpPr>
          <p:cNvPr id="6" name="Footer Placeholder 5"/>
          <p:cNvSpPr>
            <a:spLocks noGrp="1"/>
          </p:cNvSpPr>
          <p:nvPr>
            <p:ph type="ftr" sz="quarter" idx="11"/>
          </p:nvPr>
        </p:nvSpPr>
        <p:spPr/>
        <p:txBody>
          <a:bodyPr/>
          <a:lstStyle/>
          <a:p>
            <a:r>
              <a:rPr lang="en-US" dirty="0" smtClean="0"/>
              <a:t>National Academies – Washington DC - 6/1/2016</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6/1/2016</a:t>
            </a:r>
            <a:endParaRPr lang="en-US" dirty="0"/>
          </a:p>
        </p:txBody>
      </p:sp>
      <p:sp>
        <p:nvSpPr>
          <p:cNvPr id="8" name="Footer Placeholder 7"/>
          <p:cNvSpPr>
            <a:spLocks noGrp="1"/>
          </p:cNvSpPr>
          <p:nvPr>
            <p:ph type="ftr" sz="quarter" idx="11"/>
          </p:nvPr>
        </p:nvSpPr>
        <p:spPr/>
        <p:txBody>
          <a:bodyPr/>
          <a:lstStyle/>
          <a:p>
            <a:r>
              <a:rPr lang="en-US" dirty="0" smtClean="0"/>
              <a:t>National Academies – Washington DC - 6/1/2016</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6/1/2016</a:t>
            </a:r>
            <a:endParaRPr lang="en-US" dirty="0"/>
          </a:p>
        </p:txBody>
      </p:sp>
      <p:sp>
        <p:nvSpPr>
          <p:cNvPr id="4" name="Footer Placeholder 3"/>
          <p:cNvSpPr>
            <a:spLocks noGrp="1"/>
          </p:cNvSpPr>
          <p:nvPr>
            <p:ph type="ftr" sz="quarter" idx="11"/>
          </p:nvPr>
        </p:nvSpPr>
        <p:spPr/>
        <p:txBody>
          <a:bodyPr/>
          <a:lstStyle/>
          <a:p>
            <a:r>
              <a:rPr lang="en-US" dirty="0" smtClean="0"/>
              <a:t>National Academies – Washington DC - 6/1/2016</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6/1/2016</a:t>
            </a:r>
            <a:endParaRPr lang="en-US" dirty="0"/>
          </a:p>
        </p:txBody>
      </p:sp>
      <p:sp>
        <p:nvSpPr>
          <p:cNvPr id="3" name="Footer Placeholder 2"/>
          <p:cNvSpPr>
            <a:spLocks noGrp="1"/>
          </p:cNvSpPr>
          <p:nvPr>
            <p:ph type="ftr" sz="quarter" idx="11"/>
          </p:nvPr>
        </p:nvSpPr>
        <p:spPr/>
        <p:txBody>
          <a:bodyPr/>
          <a:lstStyle/>
          <a:p>
            <a:r>
              <a:rPr lang="en-US" dirty="0" smtClean="0"/>
              <a:t>National Academies – Washington DC - 6/1/2016</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6/1/2016</a:t>
            </a:r>
            <a:endParaRPr lang="en-US" dirty="0"/>
          </a:p>
        </p:txBody>
      </p:sp>
      <p:sp>
        <p:nvSpPr>
          <p:cNvPr id="6" name="Footer Placeholder 5"/>
          <p:cNvSpPr>
            <a:spLocks noGrp="1"/>
          </p:cNvSpPr>
          <p:nvPr>
            <p:ph type="ftr" sz="quarter" idx="11"/>
          </p:nvPr>
        </p:nvSpPr>
        <p:spPr/>
        <p:txBody>
          <a:bodyPr/>
          <a:lstStyle/>
          <a:p>
            <a:r>
              <a:rPr lang="en-US" dirty="0" smtClean="0"/>
              <a:t>National Academies – Washington DC - 6/1/2016</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6/1/2016</a:t>
            </a:r>
            <a:endParaRPr lang="en-US" dirty="0"/>
          </a:p>
        </p:txBody>
      </p:sp>
      <p:sp>
        <p:nvSpPr>
          <p:cNvPr id="6" name="Footer Placeholder 5"/>
          <p:cNvSpPr>
            <a:spLocks noGrp="1"/>
          </p:cNvSpPr>
          <p:nvPr>
            <p:ph type="ftr" sz="quarter" idx="11"/>
          </p:nvPr>
        </p:nvSpPr>
        <p:spPr/>
        <p:txBody>
          <a:bodyPr/>
          <a:lstStyle/>
          <a:p>
            <a:r>
              <a:rPr lang="en-US" dirty="0" smtClean="0"/>
              <a:t>National Academies – Washington DC - 6/1/2016</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powerpoint.sage-fox.com/"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6/1/2016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National Academies – Washington DC - 6/1/2016</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6/1/2016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National Academies – Washington DC - 6/1/2016</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14" name="Picture 13">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17542" y="6744680"/>
            <a:ext cx="365760" cy="98854"/>
          </a:xfrm>
          <a:prstGeom prst="rect">
            <a:avLst/>
          </a:prstGeom>
          <a:noFill/>
          <a:effectLst/>
        </p:spPr>
      </p:pic>
    </p:spTree>
    <p:extLst>
      <p:ext uri="{BB962C8B-B14F-4D97-AF65-F5344CB8AC3E}">
        <p14:creationId xmlns:p14="http://schemas.microsoft.com/office/powerpoint/2010/main" val="286569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11560629" cy="2024743"/>
          </a:xfrm>
        </p:spPr>
        <p:txBody>
          <a:bodyPr>
            <a:normAutofit/>
          </a:bodyPr>
          <a:lstStyle/>
          <a:p>
            <a:r>
              <a:rPr lang="en-US" dirty="0" smtClean="0">
                <a:solidFill>
                  <a:schemeClr val="bg1"/>
                </a:solidFill>
              </a:rPr>
              <a:t>Privacy Issues With Sensor Data Collection</a:t>
            </a:r>
            <a:endParaRPr lang="en-US" dirty="0">
              <a:solidFill>
                <a:schemeClr val="bg1"/>
              </a:solidFill>
            </a:endParaRPr>
          </a:p>
        </p:txBody>
      </p:sp>
      <p:sp>
        <p:nvSpPr>
          <p:cNvPr id="3" name="Subtitle 2"/>
          <p:cNvSpPr>
            <a:spLocks noGrp="1"/>
          </p:cNvSpPr>
          <p:nvPr>
            <p:ph type="subTitle" idx="1"/>
          </p:nvPr>
        </p:nvSpPr>
        <p:spPr>
          <a:xfrm>
            <a:off x="2645229" y="3993924"/>
            <a:ext cx="9144000" cy="1655762"/>
          </a:xfrm>
        </p:spPr>
        <p:txBody>
          <a:bodyPr/>
          <a:lstStyle/>
          <a:p>
            <a:pPr marL="457200" indent="-457200">
              <a:buAutoNum type="alphaUcPeriod"/>
            </a:pPr>
            <a:r>
              <a:rPr lang="en-US" dirty="0" smtClean="0">
                <a:solidFill>
                  <a:schemeClr val="bg1"/>
                </a:solidFill>
              </a:rPr>
              <a:t>Michael Froomkin</a:t>
            </a:r>
            <a:r>
              <a:rPr lang="en-US" dirty="0" smtClean="0"/>
              <a:t/>
            </a:r>
            <a:br>
              <a:rPr lang="en-US" dirty="0" smtClean="0"/>
            </a:br>
            <a:r>
              <a:rPr lang="en-US" dirty="0" smtClean="0">
                <a:solidFill>
                  <a:schemeClr val="bg1"/>
                </a:solidFill>
              </a:rPr>
              <a:t>University of Miami School of Law</a:t>
            </a:r>
            <a:br>
              <a:rPr lang="en-US" dirty="0" smtClean="0">
                <a:solidFill>
                  <a:schemeClr val="bg1"/>
                </a:solidFill>
              </a:rPr>
            </a:br>
            <a:r>
              <a:rPr lang="en-US" dirty="0" smtClean="0">
                <a:solidFill>
                  <a:schemeClr val="bg2"/>
                </a:solidFill>
              </a:rPr>
              <a:t>froomkin@law.miami.edu</a:t>
            </a:r>
          </a:p>
        </p:txBody>
      </p:sp>
    </p:spTree>
    <p:extLst>
      <p:ext uri="{BB962C8B-B14F-4D97-AF65-F5344CB8AC3E}">
        <p14:creationId xmlns:p14="http://schemas.microsoft.com/office/powerpoint/2010/main" val="2494520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r>
              <a:rPr lang="en-US" dirty="0" smtClean="0"/>
              <a:t>6/1/2016</a:t>
            </a:r>
            <a:endParaRPr lang="en-US" dirty="0"/>
          </a:p>
        </p:txBody>
      </p:sp>
      <p:sp>
        <p:nvSpPr>
          <p:cNvPr id="4" name="Footer Placeholder 3"/>
          <p:cNvSpPr>
            <a:spLocks noGrp="1"/>
          </p:cNvSpPr>
          <p:nvPr>
            <p:ph type="ftr" sz="quarter" idx="11"/>
          </p:nvPr>
        </p:nvSpPr>
        <p:spPr/>
        <p:txBody>
          <a:bodyPr/>
          <a:lstStyle/>
          <a:p>
            <a:r>
              <a:rPr lang="en-US" dirty="0" smtClean="0"/>
              <a:t>National Academies – Washington DC - 6/1/2016</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44" y="241969"/>
            <a:ext cx="9171572" cy="6114381"/>
          </a:xfrm>
          <a:prstGeom prst="rect">
            <a:avLst/>
          </a:prstGeom>
        </p:spPr>
      </p:pic>
    </p:spTree>
    <p:extLst>
      <p:ext uri="{BB962C8B-B14F-4D97-AF65-F5344CB8AC3E}">
        <p14:creationId xmlns:p14="http://schemas.microsoft.com/office/powerpoint/2010/main" val="77086355"/>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Can Hurt People; So Can Data Collection	</a:t>
            </a:r>
            <a:endParaRPr lang="en-US" dirty="0"/>
          </a:p>
        </p:txBody>
      </p:sp>
      <p:sp>
        <p:nvSpPr>
          <p:cNvPr id="9" name="Content Placeholder 8"/>
          <p:cNvSpPr>
            <a:spLocks noGrp="1"/>
          </p:cNvSpPr>
          <p:nvPr>
            <p:ph idx="1"/>
          </p:nvPr>
        </p:nvSpPr>
        <p:spPr/>
        <p:txBody>
          <a:bodyPr/>
          <a:lstStyle/>
          <a:p>
            <a:endParaRPr lang="en-US" dirty="0"/>
          </a:p>
        </p:txBody>
      </p:sp>
      <p:sp>
        <p:nvSpPr>
          <p:cNvPr id="10" name="Text Placeholder 9"/>
          <p:cNvSpPr>
            <a:spLocks noGrp="1"/>
          </p:cNvSpPr>
          <p:nvPr>
            <p:ph type="body" sz="half" idx="2"/>
          </p:nvPr>
        </p:nvSpPr>
        <p:spPr>
          <a:xfrm>
            <a:off x="839788" y="2057400"/>
            <a:ext cx="3932237" cy="4119564"/>
          </a:xfrm>
        </p:spPr>
        <p:txBody>
          <a:bodyPr>
            <a:normAutofit lnSpcReduction="10000"/>
          </a:bodyPr>
          <a:lstStyle/>
          <a:p>
            <a:pPr marL="457200" indent="-457200">
              <a:buFont typeface="Arial" panose="020B0604020202020204" pitchFamily="34" charset="0"/>
              <a:buChar char="•"/>
            </a:pPr>
            <a:r>
              <a:rPr lang="en-US" sz="2800" dirty="0" smtClean="0"/>
              <a:t>Discrimination </a:t>
            </a:r>
          </a:p>
          <a:p>
            <a:pPr marL="914400" lvl="1" indent="-457200">
              <a:buFont typeface="Arial" panose="020B0604020202020204" pitchFamily="34" charset="0"/>
              <a:buChar char="•"/>
            </a:pPr>
            <a:r>
              <a:rPr lang="en-US" sz="2600" dirty="0" smtClean="0"/>
              <a:t>Redlining</a:t>
            </a:r>
          </a:p>
          <a:p>
            <a:pPr marL="914400" lvl="1" indent="-457200">
              <a:buFont typeface="Arial" panose="020B0604020202020204" pitchFamily="34" charset="0"/>
              <a:buChar char="•"/>
            </a:pPr>
            <a:r>
              <a:rPr lang="en-US" sz="2600" dirty="0" smtClean="0"/>
              <a:t>Unintentional, invidious algorithms</a:t>
            </a:r>
          </a:p>
          <a:p>
            <a:pPr marL="457200" indent="-457200">
              <a:buFont typeface="Arial" panose="020B0604020202020204" pitchFamily="34" charset="0"/>
              <a:buChar char="•"/>
            </a:pPr>
            <a:r>
              <a:rPr lang="en-US" sz="2800" dirty="0" smtClean="0"/>
              <a:t>State Power</a:t>
            </a:r>
          </a:p>
          <a:p>
            <a:pPr marL="914400" lvl="1" indent="-457200">
              <a:buFont typeface="Arial" panose="020B0604020202020204" pitchFamily="34" charset="0"/>
              <a:buChar char="•"/>
            </a:pPr>
            <a:r>
              <a:rPr lang="en-US" sz="2600" dirty="0" smtClean="0"/>
              <a:t>Investigation of Occupy Wall St. protestors</a:t>
            </a:r>
          </a:p>
          <a:p>
            <a:pPr marL="457200" indent="-457200">
              <a:buFont typeface="Arial" panose="020B0604020202020204" pitchFamily="34" charset="0"/>
              <a:buChar char="•"/>
            </a:pPr>
            <a:r>
              <a:rPr lang="en-US" sz="2800" dirty="0" smtClean="0"/>
              <a:t>Being watched is intimidating, silencing</a:t>
            </a:r>
          </a:p>
          <a:p>
            <a:pPr marL="457200" indent="-457200">
              <a:buFont typeface="Arial" panose="020B0604020202020204" pitchFamily="34" charset="0"/>
              <a:buChar char="•"/>
            </a:pPr>
            <a:endParaRPr lang="en-US" sz="2800" dirty="0" smtClean="0"/>
          </a:p>
          <a:p>
            <a:endParaRPr lang="en-US" sz="2800" dirty="0" smtClean="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709" y="987426"/>
            <a:ext cx="6133091" cy="5189538"/>
          </a:xfrm>
          <a:prstGeom prst="rect">
            <a:avLst/>
          </a:prstGeom>
        </p:spPr>
      </p:pic>
    </p:spTree>
    <p:extLst>
      <p:ext uri="{BB962C8B-B14F-4D97-AF65-F5344CB8AC3E}">
        <p14:creationId xmlns:p14="http://schemas.microsoft.com/office/powerpoint/2010/main" val="4229571399"/>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Trusted?  Or ‘Dangerous’?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680" y="1273016"/>
            <a:ext cx="8172450" cy="3343275"/>
          </a:xfrm>
        </p:spPr>
      </p:pic>
      <p:sp>
        <p:nvSpPr>
          <p:cNvPr id="6" name="Rectangle 5"/>
          <p:cNvSpPr/>
          <p:nvPr/>
        </p:nvSpPr>
        <p:spPr>
          <a:xfrm>
            <a:off x="631190" y="4770458"/>
            <a:ext cx="10722610" cy="1200329"/>
          </a:xfrm>
          <a:prstGeom prst="rect">
            <a:avLst/>
          </a:prstGeom>
        </p:spPr>
        <p:txBody>
          <a:bodyPr wrap="square">
            <a:spAutoFit/>
          </a:bodyPr>
          <a:lstStyle/>
          <a:p>
            <a:r>
              <a:rPr lang="en-US" dirty="0">
                <a:solidFill>
                  <a:prstClr val="black"/>
                </a:solidFill>
                <a:latin typeface="Times New Roman" panose="02020603050405020304" pitchFamily="18" charset="0"/>
                <a:ea typeface="Times New Roman" panose="02020603050405020304" pitchFamily="18" charset="0"/>
              </a:rPr>
              <a:t>"Beware," a program made by West Safety Services </a:t>
            </a:r>
            <a:r>
              <a:rPr lang="en-US" dirty="0" smtClean="0">
                <a:solidFill>
                  <a:prstClr val="black"/>
                </a:solidFill>
                <a:latin typeface="Times New Roman" panose="02020603050405020304" pitchFamily="18" charset="0"/>
                <a:ea typeface="Times New Roman" panose="02020603050405020304" pitchFamily="18" charset="0"/>
              </a:rPr>
              <a:t>is </a:t>
            </a:r>
            <a:r>
              <a:rPr lang="en-US" dirty="0">
                <a:solidFill>
                  <a:prstClr val="black"/>
                </a:solidFill>
                <a:latin typeface="Times New Roman" panose="02020603050405020304" pitchFamily="18" charset="0"/>
                <a:ea typeface="Times New Roman" panose="02020603050405020304" pitchFamily="18" charset="0"/>
              </a:rPr>
              <a:t>capable of quickly sorting through billions of publicly available commercial records to alert first responders to potentially dangerous situations, according to the product website. Beware calculates </a:t>
            </a:r>
            <a:r>
              <a:rPr lang="en-US" dirty="0" smtClean="0">
                <a:solidFill>
                  <a:prstClr val="black"/>
                </a:solidFill>
                <a:latin typeface="WP TypographicSymbols" panose="00000400000000000000" pitchFamily="2" charset="0"/>
                <a:ea typeface="Times New Roman" panose="02020603050405020304" pitchFamily="18" charset="0"/>
                <a:cs typeface="Times New Roman" panose="02020603050405020304" pitchFamily="18" charset="0"/>
                <a:sym typeface="WP TypographicSymbols" panose="00000400000000000000" pitchFamily="2" charset="0"/>
              </a:rPr>
              <a:t>“</a:t>
            </a:r>
            <a:r>
              <a:rPr lang="en-US" dirty="0" smtClean="0">
                <a:solidFill>
                  <a:prstClr val="black"/>
                </a:solidFill>
                <a:latin typeface="Times New Roman" panose="02020603050405020304" pitchFamily="18" charset="0"/>
                <a:ea typeface="Times New Roman" panose="02020603050405020304" pitchFamily="18" charset="0"/>
              </a:rPr>
              <a:t>threat scores</a:t>
            </a:r>
            <a:r>
              <a:rPr lang="en-US" dirty="0" smtClean="0">
                <a:solidFill>
                  <a:prstClr val="black"/>
                </a:solidFill>
                <a:latin typeface="WP TypographicSymbols" panose="00000400000000000000" pitchFamily="2" charset="0"/>
                <a:ea typeface="Times New Roman" panose="02020603050405020304" pitchFamily="18" charset="0"/>
                <a:cs typeface="Times New Roman" panose="02020603050405020304" pitchFamily="18" charset="0"/>
                <a:sym typeface="WP TypographicSymbols" panose="00000400000000000000" pitchFamily="2" charset="0"/>
              </a:rPr>
              <a:t>”</a:t>
            </a:r>
            <a:r>
              <a:rPr lang="en-US" dirty="0" smtClean="0">
                <a:solidFill>
                  <a:prstClr val="black"/>
                </a:solidFill>
                <a:latin typeface="Times New Roman" panose="02020603050405020304" pitchFamily="18" charset="0"/>
                <a:ea typeface="Times New Roman" panose="02020603050405020304" pitchFamily="18" charset="0"/>
              </a:rPr>
              <a:t> </a:t>
            </a:r>
            <a:r>
              <a:rPr lang="en-US" dirty="0">
                <a:solidFill>
                  <a:prstClr val="black"/>
                </a:solidFill>
                <a:latin typeface="Times New Roman" panose="02020603050405020304" pitchFamily="18" charset="0"/>
                <a:ea typeface="Times New Roman" panose="02020603050405020304" pitchFamily="18" charset="0"/>
              </a:rPr>
              <a:t>by assigning people and addresses green, yellow, or red scores with red being highest threat and green being the safest.</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7" name="Date Placeholder 6"/>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3099684953"/>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Blessings of Big Data</a:t>
            </a:r>
            <a:endParaRPr lang="en-US" dirty="0"/>
          </a:p>
        </p:txBody>
      </p:sp>
      <p:sp>
        <p:nvSpPr>
          <p:cNvPr id="3" name="Text Placeholder 2"/>
          <p:cNvSpPr>
            <a:spLocks noGrp="1"/>
          </p:cNvSpPr>
          <p:nvPr>
            <p:ph type="body" idx="1"/>
          </p:nvPr>
        </p:nvSpPr>
        <p:spPr/>
        <p:txBody>
          <a:bodyPr/>
          <a:lstStyle/>
          <a:p>
            <a:r>
              <a:rPr lang="en-US" dirty="0" smtClean="0"/>
              <a:t>Benefits – Numerous, Usually Concentrated	</a:t>
            </a:r>
            <a:endParaRPr lang="en-US" dirty="0"/>
          </a:p>
        </p:txBody>
      </p:sp>
      <p:sp>
        <p:nvSpPr>
          <p:cNvPr id="4" name="Content Placeholder 3"/>
          <p:cNvSpPr>
            <a:spLocks noGrp="1"/>
          </p:cNvSpPr>
          <p:nvPr>
            <p:ph sz="half" idx="2"/>
          </p:nvPr>
        </p:nvSpPr>
        <p:spPr/>
        <p:txBody>
          <a:bodyPr/>
          <a:lstStyle/>
          <a:p>
            <a:r>
              <a:rPr lang="en-US" dirty="0" smtClean="0"/>
              <a:t>Medical, Epidemiology</a:t>
            </a:r>
          </a:p>
          <a:p>
            <a:r>
              <a:rPr lang="en-US" dirty="0" smtClean="0"/>
              <a:t>Security</a:t>
            </a:r>
          </a:p>
          <a:p>
            <a:r>
              <a:rPr lang="en-US" dirty="0" smtClean="0"/>
              <a:t>Finance</a:t>
            </a:r>
          </a:p>
          <a:p>
            <a:r>
              <a:rPr lang="en-US" dirty="0" smtClean="0"/>
              <a:t>Marketing </a:t>
            </a:r>
          </a:p>
          <a:p>
            <a:r>
              <a:rPr lang="en-US" dirty="0" smtClean="0"/>
              <a:t>Urban planning</a:t>
            </a:r>
          </a:p>
          <a:p>
            <a:r>
              <a:rPr lang="en-US" dirty="0" smtClean="0"/>
              <a:t>“Quantified Self”</a:t>
            </a:r>
          </a:p>
        </p:txBody>
      </p:sp>
      <p:sp>
        <p:nvSpPr>
          <p:cNvPr id="5" name="Text Placeholder 4"/>
          <p:cNvSpPr>
            <a:spLocks noGrp="1"/>
          </p:cNvSpPr>
          <p:nvPr>
            <p:ph type="body" sz="quarter" idx="3"/>
          </p:nvPr>
        </p:nvSpPr>
        <p:spPr/>
        <p:txBody>
          <a:bodyPr>
            <a:normAutofit/>
          </a:bodyPr>
          <a:lstStyle/>
          <a:p>
            <a:r>
              <a:rPr lang="en-US" dirty="0" smtClean="0"/>
              <a:t>Costs – Widespread, Diffuse, </a:t>
            </a:r>
            <a:br>
              <a:rPr lang="en-US" dirty="0" smtClean="0"/>
            </a:br>
            <a:r>
              <a:rPr lang="en-US" dirty="0" smtClean="0"/>
              <a:t>Harder to Quantify</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Privacy reduced or eliminated</a:t>
            </a:r>
          </a:p>
          <a:p>
            <a:pPr lvl="1"/>
            <a:r>
              <a:rPr lang="en-US" dirty="0" smtClean="0"/>
              <a:t>Increases risk of reprisal for acts</a:t>
            </a:r>
          </a:p>
          <a:p>
            <a:pPr lvl="2"/>
            <a:r>
              <a:rPr lang="en-US" dirty="0" smtClean="0"/>
              <a:t>Less experimentation</a:t>
            </a:r>
          </a:p>
          <a:p>
            <a:pPr lvl="1"/>
            <a:r>
              <a:rPr lang="en-US" dirty="0" smtClean="0"/>
              <a:t>Dossiers are bigger</a:t>
            </a:r>
          </a:p>
          <a:p>
            <a:r>
              <a:rPr lang="en-US" dirty="0" smtClean="0"/>
              <a:t>Increased </a:t>
            </a:r>
            <a:r>
              <a:rPr lang="en-US" dirty="0"/>
              <a:t>opacity in </a:t>
            </a:r>
            <a:r>
              <a:rPr lang="en-US" dirty="0" smtClean="0"/>
              <a:t>decision-making</a:t>
            </a:r>
          </a:p>
          <a:p>
            <a:r>
              <a:rPr lang="en-US" dirty="0" smtClean="0"/>
              <a:t>Polity</a:t>
            </a:r>
          </a:p>
          <a:p>
            <a:pPr lvl="1"/>
            <a:r>
              <a:rPr lang="en-US" dirty="0" smtClean="0"/>
              <a:t>Self-censorship</a:t>
            </a:r>
          </a:p>
          <a:p>
            <a:pPr lvl="2"/>
            <a:r>
              <a:rPr lang="en-US" dirty="0" smtClean="0"/>
              <a:t>Unpredictable consequences of speech, civic choices</a:t>
            </a:r>
          </a:p>
          <a:p>
            <a:pPr lvl="1"/>
            <a:r>
              <a:rPr lang="en-US" dirty="0" smtClean="0"/>
              <a:t>Less whistleblowing</a:t>
            </a:r>
          </a:p>
        </p:txBody>
      </p:sp>
      <p:sp>
        <p:nvSpPr>
          <p:cNvPr id="7" name="Slide Number Placeholder 6"/>
          <p:cNvSpPr>
            <a:spLocks noGrp="1"/>
          </p:cNvSpPr>
          <p:nvPr>
            <p:ph type="sldNum" sz="quarter" idx="12"/>
          </p:nvPr>
        </p:nvSpPr>
        <p:spPr/>
        <p:txBody>
          <a:bodyPr/>
          <a:lstStyle/>
          <a:p>
            <a:fld id="{48F63A3B-78C7-47BE-AE5E-E10140E04643}" type="slidenum">
              <a:rPr lang="en-US" smtClean="0"/>
              <a:t>13</a:t>
            </a:fld>
            <a:endParaRPr lang="en-US" dirty="0"/>
          </a:p>
        </p:txBody>
      </p:sp>
      <p:sp>
        <p:nvSpPr>
          <p:cNvPr id="8" name="Footer Placeholder 7"/>
          <p:cNvSpPr>
            <a:spLocks noGrp="1"/>
          </p:cNvSpPr>
          <p:nvPr>
            <p:ph type="ftr" sz="quarter" idx="11"/>
          </p:nvPr>
        </p:nvSpPr>
        <p:spPr/>
        <p:txBody>
          <a:bodyPr/>
          <a:lstStyle/>
          <a:p>
            <a:r>
              <a:rPr lang="en-US" dirty="0" smtClean="0"/>
              <a:t>National Academies – Washington DC - 6/1/2016</a:t>
            </a:r>
            <a:endParaRPr lang="en-US" dirty="0"/>
          </a:p>
        </p:txBody>
      </p:sp>
      <p:sp>
        <p:nvSpPr>
          <p:cNvPr id="9" name="Date Placeholder 8"/>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3039299093"/>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&amp; </a:t>
            </a:r>
            <a:r>
              <a:rPr lang="en-US" dirty="0" smtClean="0"/>
              <a:t>‘Better’ Algorithms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As </a:t>
            </a:r>
            <a:r>
              <a:rPr lang="en-US" dirty="0"/>
              <a:t>they are fed more data</a:t>
            </a:r>
          </a:p>
          <a:p>
            <a:r>
              <a:rPr lang="en-US" dirty="0"/>
              <a:t>Can infer results about you based on people who share observed traits about you, </a:t>
            </a:r>
            <a:r>
              <a:rPr lang="en-US" dirty="0" smtClean="0"/>
              <a:t>another way in which there is no </a:t>
            </a:r>
            <a:r>
              <a:rPr lang="en-US" dirty="0"/>
              <a:t>occasion for consent on your </a:t>
            </a:r>
            <a:r>
              <a:rPr lang="en-US" dirty="0" smtClean="0"/>
              <a:t>part, </a:t>
            </a:r>
            <a:r>
              <a:rPr lang="en-US" dirty="0"/>
              <a:t>if other have consented to deeper dive into their data</a:t>
            </a:r>
          </a:p>
          <a:p>
            <a:r>
              <a:rPr lang="en-US" dirty="0"/>
              <a:t> </a:t>
            </a:r>
            <a:r>
              <a:rPr lang="en-US" dirty="0" smtClean="0"/>
              <a:t>Thus</a:t>
            </a:r>
            <a:r>
              <a:rPr lang="en-US" dirty="0"/>
              <a:t>, big data is a power shift - away from data subject towards those who control and can access the data</a:t>
            </a:r>
            <a:r>
              <a:rPr lang="en-US" dirty="0" smtClean="0"/>
              <a:t>.</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386896976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t>
            </a:r>
            <a:r>
              <a:rPr lang="en-US" baseline="0" dirty="0" smtClean="0"/>
              <a:t> Privacy Protection Techniques Fail</a:t>
            </a:r>
            <a:endParaRPr lang="en-US" dirty="0"/>
          </a:p>
        </p:txBody>
      </p:sp>
      <p:sp>
        <p:nvSpPr>
          <p:cNvPr id="3" name="Content Placeholder 2"/>
          <p:cNvSpPr>
            <a:spLocks noGrp="1"/>
          </p:cNvSpPr>
          <p:nvPr>
            <p:ph idx="1"/>
          </p:nvPr>
        </p:nvSpPr>
        <p:spPr>
          <a:xfrm>
            <a:off x="838200" y="1442720"/>
            <a:ext cx="10515600" cy="5059680"/>
          </a:xfrm>
        </p:spPr>
        <p:txBody>
          <a:bodyPr>
            <a:normAutofit/>
          </a:bodyPr>
          <a:lstStyle/>
          <a:p>
            <a:r>
              <a:rPr lang="en-US" dirty="0" smtClean="0"/>
              <a:t>Consent to data collection loses what little meaning it has</a:t>
            </a:r>
          </a:p>
          <a:p>
            <a:pPr lvl="1"/>
            <a:r>
              <a:rPr lang="en-US" dirty="0" smtClean="0"/>
              <a:t>“Consent” is meaningless for remote sensing</a:t>
            </a:r>
          </a:p>
          <a:p>
            <a:pPr lvl="1"/>
            <a:r>
              <a:rPr lang="en-US" dirty="0" smtClean="0"/>
              <a:t>In US ‘consent’ not required for most transactional collection unless “sensitive”</a:t>
            </a:r>
          </a:p>
          <a:p>
            <a:pPr lvl="1"/>
            <a:r>
              <a:rPr lang="en-US" dirty="0" smtClean="0"/>
              <a:t>“Informed consent” is </a:t>
            </a:r>
            <a:r>
              <a:rPr lang="en-US" i="1" dirty="0" smtClean="0"/>
              <a:t>impossible if one cannot predict what effect the data use might have</a:t>
            </a:r>
          </a:p>
          <a:p>
            <a:r>
              <a:rPr lang="en-US" dirty="0" smtClean="0"/>
              <a:t>Processing limits are inadequate</a:t>
            </a:r>
          </a:p>
          <a:p>
            <a:pPr lvl="1"/>
            <a:r>
              <a:rPr lang="en-US" dirty="0" smtClean="0"/>
              <a:t>US law bans ‘discrimination’ against certain classes e.g. race, religion</a:t>
            </a:r>
          </a:p>
          <a:p>
            <a:pPr lvl="1"/>
            <a:r>
              <a:rPr lang="en-US" dirty="0" smtClean="0"/>
              <a:t>But no law against discriminating against people who pay for pizza with credit</a:t>
            </a:r>
          </a:p>
          <a:p>
            <a:pPr lvl="1"/>
            <a:r>
              <a:rPr lang="en-US" dirty="0" smtClean="0"/>
              <a:t>Battle over no-fly lists is going very slowly</a:t>
            </a:r>
          </a:p>
          <a:p>
            <a:r>
              <a:rPr lang="en-US" dirty="0" smtClean="0"/>
              <a:t>Data anonymization easily undermined</a:t>
            </a:r>
          </a:p>
          <a:p>
            <a:pPr lvl="1"/>
            <a:r>
              <a:rPr lang="en-US" dirty="0" smtClean="0"/>
              <a:t>Re-identification is easy and likely profitable</a:t>
            </a:r>
          </a:p>
        </p:txBody>
      </p:sp>
      <p:sp>
        <p:nvSpPr>
          <p:cNvPr id="4" name="Slide Number Placeholder 3"/>
          <p:cNvSpPr>
            <a:spLocks noGrp="1"/>
          </p:cNvSpPr>
          <p:nvPr>
            <p:ph type="sldNum" sz="quarter" idx="12"/>
          </p:nvPr>
        </p:nvSpPr>
        <p:spPr/>
        <p:txBody>
          <a:bodyPr/>
          <a:lstStyle/>
          <a:p>
            <a:fld id="{48F63A3B-78C7-47BE-AE5E-E10140E04643}"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4023501377"/>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Metaproblem: Attitudes</a:t>
            </a:r>
            <a:endParaRPr lang="en-US" dirty="0"/>
          </a:p>
        </p:txBody>
      </p:sp>
      <p:sp>
        <p:nvSpPr>
          <p:cNvPr id="3" name="Content Placeholder 2"/>
          <p:cNvSpPr>
            <a:spLocks noGrp="1"/>
          </p:cNvSpPr>
          <p:nvPr>
            <p:ph idx="1"/>
          </p:nvPr>
        </p:nvSpPr>
        <p:spPr/>
        <p:txBody>
          <a:bodyPr>
            <a:normAutofit lnSpcReduction="10000"/>
          </a:bodyPr>
          <a:lstStyle/>
          <a:p>
            <a:r>
              <a:rPr lang="en-US" dirty="0" smtClean="0"/>
              <a:t>As Julie Cohen says, Big </a:t>
            </a:r>
            <a:r>
              <a:rPr lang="en-US" dirty="0"/>
              <a:t>Data repackages surveillance as innovation. Plus, </a:t>
            </a:r>
            <a:r>
              <a:rPr lang="en-US" dirty="0" smtClean="0">
                <a:sym typeface="WP TypographicSymbols" panose="00000400000000000000" pitchFamily="2" charset="0"/>
              </a:rPr>
              <a:t>“Big Data</a:t>
            </a:r>
            <a:r>
              <a:rPr lang="en-US" dirty="0" smtClean="0"/>
              <a:t> </a:t>
            </a:r>
            <a:r>
              <a:rPr lang="en-US" dirty="0"/>
              <a:t>... equates information with truth and more information with more truth, and that denies the possibility that information processing designed simply to identify a </a:t>
            </a:r>
            <a:r>
              <a:rPr lang="en-US" dirty="0" smtClean="0">
                <a:sym typeface="WP TypographicSymbols" panose="00000400000000000000" pitchFamily="2" charset="0"/>
              </a:rPr>
              <a:t>‘</a:t>
            </a:r>
            <a:r>
              <a:rPr lang="en-US" dirty="0" smtClean="0"/>
              <a:t>pattern’ </a:t>
            </a:r>
            <a:r>
              <a:rPr lang="en-US" dirty="0"/>
              <a:t>might be systematically infused with a particular </a:t>
            </a:r>
            <a:r>
              <a:rPr lang="en-US" dirty="0" smtClean="0"/>
              <a:t>ideology.”  </a:t>
            </a:r>
            <a:endParaRPr lang="en-US" dirty="0"/>
          </a:p>
          <a:p>
            <a:r>
              <a:rPr lang="en-US" dirty="0" smtClean="0"/>
              <a:t>“[P]rivacy </a:t>
            </a:r>
            <a:r>
              <a:rPr lang="en-US" dirty="0"/>
              <a:t>is increasingly cast </a:t>
            </a:r>
            <a:r>
              <a:rPr lang="en-US" dirty="0" smtClean="0"/>
              <a:t>as </a:t>
            </a:r>
            <a:r>
              <a:rPr lang="en-US" dirty="0"/>
              <a:t>the spoiler in this tale, the obstacle to the triumphant march of predictive rationalism. ... [I]f information processing is rational, then anything that </a:t>
            </a:r>
            <a:r>
              <a:rPr lang="en-US" dirty="0" smtClean="0"/>
              <a:t>disrupts </a:t>
            </a:r>
            <a:r>
              <a:rPr lang="en-US" dirty="0"/>
              <a:t>information processing, </a:t>
            </a:r>
            <a:r>
              <a:rPr lang="en-US" dirty="0" smtClean="0"/>
              <a:t>including </a:t>
            </a:r>
            <a:r>
              <a:rPr lang="en-US" dirty="0"/>
              <a:t>privacy protection, is presumptively irrational</a:t>
            </a:r>
            <a:r>
              <a:rPr lang="en-US" dirty="0" smtClean="0"/>
              <a:t>.</a:t>
            </a:r>
            <a:r>
              <a:rPr lang="en-US" dirty="0" smtClean="0">
                <a:sym typeface="WP TypographicSymbols" panose="00000400000000000000" pitchFamily="2" charset="0"/>
              </a:rPr>
              <a:t>”</a:t>
            </a:r>
          </a:p>
          <a:p>
            <a:pPr lvl="1"/>
            <a:r>
              <a:rPr lang="en-US" dirty="0"/>
              <a:t>If Cohen is correct that Big Data is the result of an ideology then we should be wary of the argument that the value of insights drawn from huge datasets justify the creation of centralized </a:t>
            </a:r>
            <a:r>
              <a:rPr lang="en-US" dirty="0" smtClean="0"/>
              <a:t>(OR federated!) repositories </a:t>
            </a:r>
            <a:r>
              <a:rPr lang="en-US" dirty="0"/>
              <a:t>and their use. </a:t>
            </a:r>
          </a:p>
          <a:p>
            <a:pPr lvl="1"/>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16</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4175132361"/>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This is Not Just a Data Collection</a:t>
            </a:r>
            <a:br>
              <a:rPr lang="en-US" dirty="0" smtClean="0"/>
            </a:br>
            <a:r>
              <a:rPr lang="en-US" dirty="0" smtClean="0"/>
              <a:t>But Also a Systems Issue</a:t>
            </a:r>
            <a:endParaRPr lang="en-US" dirty="0"/>
          </a:p>
        </p:txBody>
      </p:sp>
      <p:sp>
        <p:nvSpPr>
          <p:cNvPr id="3" name="Content Placeholder 2"/>
          <p:cNvSpPr>
            <a:spLocks noGrp="1"/>
          </p:cNvSpPr>
          <p:nvPr>
            <p:ph idx="1"/>
          </p:nvPr>
        </p:nvSpPr>
        <p:spPr/>
        <p:txBody>
          <a:bodyPr>
            <a:normAutofit fontScale="92500"/>
          </a:bodyPr>
          <a:lstStyle/>
          <a:p>
            <a:r>
              <a:rPr lang="en-US" dirty="0"/>
              <a:t>Privatizing, distributing, or ‘federalizing’ the data makes little difference</a:t>
            </a:r>
            <a:r>
              <a:rPr lang="en-US" dirty="0" smtClean="0"/>
              <a:t>.</a:t>
            </a:r>
          </a:p>
          <a:p>
            <a:r>
              <a:rPr lang="en-US" dirty="0" smtClean="0"/>
              <a:t>US Law (1</a:t>
            </a:r>
            <a:r>
              <a:rPr lang="en-US" baseline="30000" dirty="0" smtClean="0"/>
              <a:t>st</a:t>
            </a:r>
            <a:r>
              <a:rPr lang="en-US" dirty="0" smtClean="0"/>
              <a:t> Am) makes ‘unseeing’ and RTBF unlikely</a:t>
            </a:r>
          </a:p>
          <a:p>
            <a:pPr lvl="1"/>
            <a:r>
              <a:rPr lang="en-US" dirty="0" smtClean="0"/>
              <a:t>But there is a very limited ability to prohibit invidious uses in regulated industry</a:t>
            </a:r>
            <a:endParaRPr lang="en-US" dirty="0"/>
          </a:p>
          <a:p>
            <a:r>
              <a:rPr lang="en-US" dirty="0" smtClean="0"/>
              <a:t>Rules for sharing and re-use are as critical as rules for collection</a:t>
            </a:r>
          </a:p>
          <a:p>
            <a:r>
              <a:rPr lang="en-US" dirty="0" smtClean="0"/>
              <a:t>Also need algorithmic transparency (but must be comprehensible)</a:t>
            </a:r>
          </a:p>
          <a:p>
            <a:r>
              <a:rPr lang="en-US" dirty="0"/>
              <a:t>Data moves between public and private sectors unless legislation forbids sale or disclosure.</a:t>
            </a:r>
          </a:p>
          <a:p>
            <a:pPr lvl="1"/>
            <a:r>
              <a:rPr lang="en-US" dirty="0"/>
              <a:t>This is </a:t>
            </a:r>
            <a:r>
              <a:rPr lang="en-US" dirty="0" smtClean="0"/>
              <a:t>rare, but does happen:</a:t>
            </a:r>
            <a:endParaRPr lang="en-US" dirty="0"/>
          </a:p>
          <a:p>
            <a:pPr lvl="2"/>
            <a:r>
              <a:rPr lang="en-US" dirty="0" smtClean="0"/>
              <a:t>Video Privacy Protection Act (no sharing Video Rentals)</a:t>
            </a:r>
            <a:endParaRPr lang="en-US" dirty="0"/>
          </a:p>
          <a:p>
            <a:pPr lvl="2"/>
            <a:r>
              <a:rPr lang="en-US" dirty="0" smtClean="0"/>
              <a:t>Driver Privacy Protection Act (no selling drivers license data)</a:t>
            </a:r>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8F63A3B-78C7-47BE-AE5E-E10140E04643}"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183152933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sp>
        <p:nvSpPr>
          <p:cNvPr id="3" name="Content Placeholder 2"/>
          <p:cNvSpPr>
            <a:spLocks noGrp="1"/>
          </p:cNvSpPr>
          <p:nvPr>
            <p:ph idx="1"/>
          </p:nvPr>
        </p:nvSpPr>
        <p:spPr>
          <a:xfrm>
            <a:off x="838200" y="1442720"/>
            <a:ext cx="10515600" cy="5018723"/>
          </a:xfrm>
        </p:spPr>
        <p:txBody>
          <a:bodyPr>
            <a:normAutofit fontScale="85000" lnSpcReduction="20000"/>
          </a:bodyPr>
          <a:lstStyle/>
          <a:p>
            <a:r>
              <a:rPr lang="en-US" dirty="0" smtClean="0"/>
              <a:t>Limit sensors/data collection</a:t>
            </a:r>
          </a:p>
          <a:p>
            <a:pPr lvl="1"/>
            <a:r>
              <a:rPr lang="en-US" dirty="0" smtClean="0"/>
              <a:t>Publicize fact of collection; publicize use/re-use of data</a:t>
            </a:r>
          </a:p>
          <a:p>
            <a:pPr lvl="1"/>
            <a:r>
              <a:rPr lang="en-US" dirty="0" smtClean="0"/>
              <a:t>Impose costs on collection to cure market failure</a:t>
            </a:r>
          </a:p>
          <a:p>
            <a:r>
              <a:rPr lang="en-US" dirty="0" smtClean="0"/>
              <a:t>Regulate storage or flows (sharing)</a:t>
            </a:r>
          </a:p>
          <a:p>
            <a:pPr lvl="1"/>
            <a:r>
              <a:rPr lang="en-US" dirty="0" smtClean="0"/>
              <a:t>Age </a:t>
            </a:r>
            <a:r>
              <a:rPr lang="en-US" dirty="0"/>
              <a:t>out data</a:t>
            </a:r>
          </a:p>
          <a:p>
            <a:pPr lvl="1"/>
            <a:r>
              <a:rPr lang="en-US" dirty="0"/>
              <a:t>RTBF</a:t>
            </a:r>
          </a:p>
          <a:p>
            <a:r>
              <a:rPr lang="en-US" dirty="0" smtClean="0"/>
              <a:t>Limit use/re-use </a:t>
            </a:r>
            <a:r>
              <a:rPr lang="en-US" dirty="0"/>
              <a:t>once holding </a:t>
            </a:r>
            <a:r>
              <a:rPr lang="en-US" dirty="0" smtClean="0"/>
              <a:t>data </a:t>
            </a:r>
          </a:p>
          <a:p>
            <a:pPr lvl="1"/>
            <a:r>
              <a:rPr lang="en-US" dirty="0" smtClean="0"/>
              <a:t>Forbid sales of public data to private parties without </a:t>
            </a:r>
            <a:r>
              <a:rPr lang="en-US" b="1" u="sng" dirty="0" smtClean="0"/>
              <a:t>stringent</a:t>
            </a:r>
            <a:r>
              <a:rPr lang="en-US" dirty="0" smtClean="0"/>
              <a:t> conditions on re-use, re-sale</a:t>
            </a:r>
            <a:endParaRPr lang="en-US" dirty="0"/>
          </a:p>
          <a:p>
            <a:r>
              <a:rPr lang="en-US" dirty="0" smtClean="0"/>
              <a:t>Focus </a:t>
            </a:r>
            <a:r>
              <a:rPr lang="en-US" dirty="0"/>
              <a:t>on </a:t>
            </a:r>
            <a:r>
              <a:rPr lang="en-US" dirty="0" smtClean="0"/>
              <a:t>discrimination: ban </a:t>
            </a:r>
            <a:r>
              <a:rPr lang="en-US" dirty="0"/>
              <a:t>‘bad’ </a:t>
            </a:r>
            <a:r>
              <a:rPr lang="en-US" dirty="0" smtClean="0"/>
              <a:t>algorithms (but </a:t>
            </a:r>
            <a:r>
              <a:rPr lang="en-US" dirty="0"/>
              <a:t>enforcement </a:t>
            </a:r>
            <a:r>
              <a:rPr lang="en-US" dirty="0" smtClean="0"/>
              <a:t>hard, and </a:t>
            </a:r>
            <a:r>
              <a:rPr lang="en-US" dirty="0"/>
              <a:t>unconscious biases in algorithmic design or in data set </a:t>
            </a:r>
            <a:r>
              <a:rPr lang="en-US" dirty="0" smtClean="0"/>
              <a:t>construction)</a:t>
            </a:r>
            <a:endParaRPr lang="en-US" dirty="0"/>
          </a:p>
          <a:p>
            <a:r>
              <a:rPr lang="en-US" dirty="0" smtClean="0"/>
              <a:t>Create a new </a:t>
            </a:r>
            <a:r>
              <a:rPr lang="en-US" dirty="0"/>
              <a:t>due process </a:t>
            </a:r>
            <a:r>
              <a:rPr lang="en-US" dirty="0" smtClean="0"/>
              <a:t>in data processing </a:t>
            </a:r>
          </a:p>
          <a:p>
            <a:pPr lvl="1"/>
            <a:r>
              <a:rPr lang="en-US" dirty="0" smtClean="0"/>
              <a:t>Right to contest distant</a:t>
            </a:r>
            <a:r>
              <a:rPr lang="en-US" dirty="0"/>
              <a:t>, </a:t>
            </a:r>
            <a:r>
              <a:rPr lang="en-US" dirty="0" smtClean="0"/>
              <a:t>invisible algorithmic </a:t>
            </a:r>
            <a:r>
              <a:rPr lang="en-US" dirty="0"/>
              <a:t>decision </a:t>
            </a:r>
            <a:r>
              <a:rPr lang="en-US" dirty="0" smtClean="0"/>
              <a:t>making</a:t>
            </a:r>
          </a:p>
          <a:p>
            <a:pPr lvl="1"/>
            <a:r>
              <a:rPr lang="en-US" dirty="0" smtClean="0"/>
              <a:t>Give individualized (expensive!) notice of when, how and why your data is being processed</a:t>
            </a:r>
            <a:endParaRPr lang="en-US" dirty="0"/>
          </a:p>
          <a:p>
            <a:r>
              <a:rPr lang="en-US" dirty="0" smtClean="0"/>
              <a:t>Invent new ways to opt-in and opt-out</a:t>
            </a:r>
          </a:p>
          <a:p>
            <a:pPr lvl="1"/>
            <a:r>
              <a:rPr lang="en-US" dirty="0" smtClean="0"/>
              <a:t>But opt-out </a:t>
            </a:r>
            <a:r>
              <a:rPr lang="en-US" dirty="0"/>
              <a:t>options need to be </a:t>
            </a:r>
            <a:r>
              <a:rPr lang="en-US" dirty="0" smtClean="0"/>
              <a:t>realistic not formalistic</a:t>
            </a:r>
          </a:p>
        </p:txBody>
      </p:sp>
      <p:sp>
        <p:nvSpPr>
          <p:cNvPr id="4" name="Slide Number Placeholder 3"/>
          <p:cNvSpPr>
            <a:spLocks noGrp="1"/>
          </p:cNvSpPr>
          <p:nvPr>
            <p:ph type="sldNum" sz="quarter" idx="12"/>
          </p:nvPr>
        </p:nvSpPr>
        <p:spPr/>
        <p:txBody>
          <a:bodyPr/>
          <a:lstStyle/>
          <a:p>
            <a:fld id="{48F63A3B-78C7-47BE-AE5E-E10140E04643}"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2991126895"/>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838200" y="1825624"/>
            <a:ext cx="10515600" cy="4530725"/>
          </a:xfrm>
        </p:spPr>
        <p:txBody>
          <a:bodyPr>
            <a:normAutofit lnSpcReduction="10000"/>
          </a:bodyPr>
          <a:lstStyle/>
          <a:p>
            <a:r>
              <a:rPr lang="en-US" dirty="0" smtClean="0"/>
              <a:t>Key point1: No one can predict the implications and uses of ANY data stream, given the power of correlations</a:t>
            </a:r>
          </a:p>
          <a:p>
            <a:pPr lvl="1"/>
            <a:r>
              <a:rPr lang="en-US" dirty="0" smtClean="0"/>
              <a:t>Effects of data streams will change</a:t>
            </a:r>
          </a:p>
          <a:p>
            <a:pPr lvl="1"/>
            <a:r>
              <a:rPr lang="en-US" dirty="0" smtClean="0"/>
              <a:t>Transparency is essential – but alone is not nearly enough, because…</a:t>
            </a:r>
          </a:p>
          <a:p>
            <a:r>
              <a:rPr lang="en-US" dirty="0" smtClean="0"/>
              <a:t>Key point 2: INFORMED CONSENT IS NOT POSSIBLE (Long </a:t>
            </a:r>
            <a:r>
              <a:rPr lang="en-US" dirty="0"/>
              <a:t>range </a:t>
            </a:r>
            <a:r>
              <a:rPr lang="en-US" dirty="0" smtClean="0"/>
              <a:t>+ #1 above)</a:t>
            </a:r>
          </a:p>
          <a:p>
            <a:r>
              <a:rPr lang="en-US" dirty="0" smtClean="0"/>
              <a:t>If system design capable of info collection OR correlation then must design strong technical AND legal barriers against misuse:</a:t>
            </a:r>
          </a:p>
          <a:p>
            <a:pPr lvl="1"/>
            <a:r>
              <a:rPr lang="en-US" dirty="0" smtClean="0"/>
              <a:t>Pre-collection/use review (IRB on steroids)</a:t>
            </a:r>
          </a:p>
          <a:p>
            <a:pPr lvl="1"/>
            <a:r>
              <a:rPr lang="en-US" dirty="0" smtClean="0"/>
              <a:t>Regular </a:t>
            </a:r>
            <a:r>
              <a:rPr lang="en-US" b="1" dirty="0" smtClean="0"/>
              <a:t>audit </a:t>
            </a:r>
            <a:r>
              <a:rPr lang="en-US" dirty="0" smtClean="0"/>
              <a:t>of compliance and also of possible new uses/ harms of data</a:t>
            </a:r>
          </a:p>
          <a:p>
            <a:pPr lvl="1"/>
            <a:r>
              <a:rPr lang="en-US" dirty="0" smtClean="0"/>
              <a:t>Mechanism for external review/enforcement (overcome standing, valuation issues that block legal process)</a:t>
            </a:r>
            <a:endParaRPr lang="en-US" dirty="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49914070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r>
              <a:rPr lang="en-US" baseline="0" dirty="0" smtClean="0"/>
              <a:t>, Quickly</a:t>
            </a:r>
            <a:endParaRPr lang="en-US" dirty="0"/>
          </a:p>
        </p:txBody>
      </p:sp>
      <p:sp>
        <p:nvSpPr>
          <p:cNvPr id="3" name="Content Placeholder 2"/>
          <p:cNvSpPr>
            <a:spLocks noGrp="1"/>
          </p:cNvSpPr>
          <p:nvPr>
            <p:ph idx="1"/>
          </p:nvPr>
        </p:nvSpPr>
        <p:spPr/>
        <p:txBody>
          <a:bodyPr>
            <a:normAutofit/>
          </a:bodyPr>
          <a:lstStyle/>
          <a:p>
            <a:r>
              <a:rPr lang="en-US" dirty="0" smtClean="0"/>
              <a:t>Has</a:t>
            </a:r>
            <a:r>
              <a:rPr lang="en-US" baseline="0" dirty="0" smtClean="0"/>
              <a:t> multiple elements including control of access to body, to thoughts, protection of private sphere, and especially intimate relations</a:t>
            </a:r>
          </a:p>
          <a:p>
            <a:r>
              <a:rPr lang="en-US" baseline="0" dirty="0" smtClean="0"/>
              <a:t>Today will concentrate on one aspect: ability to control data about oneself</a:t>
            </a:r>
          </a:p>
          <a:p>
            <a:pPr lvl="1"/>
            <a:r>
              <a:rPr lang="en-US" dirty="0" smtClean="0"/>
              <a:t>Primarily an instrumental value</a:t>
            </a:r>
          </a:p>
          <a:p>
            <a:pPr lvl="1"/>
            <a:r>
              <a:rPr lang="en-US" dirty="0"/>
              <a:t>Enhances human freedom, flourishing, experimentation, innovation, self-realization; protects against </a:t>
            </a:r>
            <a:r>
              <a:rPr lang="en-US" dirty="0" smtClean="0"/>
              <a:t>discrimination, and also distant</a:t>
            </a:r>
            <a:r>
              <a:rPr lang="en-US" dirty="0"/>
              <a:t>, often invisible, exercises of (often algorithmic) </a:t>
            </a:r>
            <a:r>
              <a:rPr lang="en-US" dirty="0" smtClean="0"/>
              <a:t>power</a:t>
            </a:r>
          </a:p>
        </p:txBody>
      </p:sp>
      <p:sp>
        <p:nvSpPr>
          <p:cNvPr id="4" name="Slide Number Placeholder 3"/>
          <p:cNvSpPr>
            <a:spLocks noGrp="1"/>
          </p:cNvSpPr>
          <p:nvPr>
            <p:ph type="sldNum" sz="quarter" idx="12"/>
          </p:nvPr>
        </p:nvSpPr>
        <p:spPr/>
        <p:txBody>
          <a:bodyPr/>
          <a:lstStyle/>
          <a:p>
            <a:fld id="{48F63A3B-78C7-47BE-AE5E-E10140E04643}"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3340663197"/>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16765" y="3370608"/>
            <a:ext cx="9144000" cy="903218"/>
          </a:xfrm>
        </p:spPr>
        <p:txBody>
          <a:bodyPr>
            <a:normAutofit fontScale="90000"/>
          </a:bodyPr>
          <a:lstStyle/>
          <a:p>
            <a:endParaRPr lang="en-US" dirty="0"/>
          </a:p>
        </p:txBody>
      </p:sp>
      <p:sp>
        <p:nvSpPr>
          <p:cNvPr id="6" name="Subtitle 5"/>
          <p:cNvSpPr>
            <a:spLocks noGrp="1"/>
          </p:cNvSpPr>
          <p:nvPr>
            <p:ph type="subTitle" idx="1"/>
          </p:nvPr>
        </p:nvSpPr>
        <p:spPr>
          <a:xfrm>
            <a:off x="1802296" y="5603531"/>
            <a:ext cx="9144000" cy="910327"/>
          </a:xfrm>
        </p:spPr>
        <p:txBody>
          <a:bodyPr/>
          <a:lstStyle/>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894" y="0"/>
            <a:ext cx="3021106" cy="195483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765" y="36625"/>
            <a:ext cx="2974894" cy="19819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62" y="36625"/>
            <a:ext cx="2694303" cy="20207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74" y="1970762"/>
            <a:ext cx="12277574" cy="49506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7" y="105899"/>
            <a:ext cx="3490114" cy="1848934"/>
          </a:xfrm>
          <a:prstGeom prst="rect">
            <a:avLst/>
          </a:prstGeom>
        </p:spPr>
      </p:pic>
    </p:spTree>
    <p:extLst>
      <p:ext uri="{BB962C8B-B14F-4D97-AF65-F5344CB8AC3E}">
        <p14:creationId xmlns:p14="http://schemas.microsoft.com/office/powerpoint/2010/main" val="47411080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 Power</a:t>
            </a:r>
            <a:endParaRPr lang="en-US" dirty="0"/>
          </a:p>
        </p:txBody>
      </p:sp>
      <p:sp>
        <p:nvSpPr>
          <p:cNvPr id="3" name="Content Placeholder 2"/>
          <p:cNvSpPr>
            <a:spLocks noGrp="1"/>
          </p:cNvSpPr>
          <p:nvPr>
            <p:ph idx="1"/>
          </p:nvPr>
        </p:nvSpPr>
        <p:spPr/>
        <p:txBody>
          <a:bodyPr/>
          <a:lstStyle/>
          <a:p>
            <a:r>
              <a:rPr lang="en-US" dirty="0"/>
              <a:t>People </a:t>
            </a:r>
            <a:r>
              <a:rPr lang="en-US" dirty="0" smtClean="0"/>
              <a:t>with </a:t>
            </a:r>
            <a:r>
              <a:rPr lang="en-US" dirty="0"/>
              <a:t>data about you can exercise </a:t>
            </a:r>
            <a:r>
              <a:rPr lang="en-US" dirty="0" smtClean="0"/>
              <a:t>power over you</a:t>
            </a:r>
          </a:p>
          <a:p>
            <a:pPr lvl="1"/>
            <a:r>
              <a:rPr lang="en-US" dirty="0" smtClean="0"/>
              <a:t>Market power</a:t>
            </a:r>
          </a:p>
          <a:p>
            <a:pPr lvl="1"/>
            <a:r>
              <a:rPr lang="en-US" dirty="0" smtClean="0"/>
              <a:t>Government power</a:t>
            </a:r>
          </a:p>
          <a:p>
            <a:r>
              <a:rPr lang="en-US" dirty="0" smtClean="0"/>
              <a:t>Special </a:t>
            </a:r>
            <a:r>
              <a:rPr lang="en-US" dirty="0"/>
              <a:t>case of both above: Sorting </a:t>
            </a:r>
            <a:r>
              <a:rPr lang="en-US" dirty="0" smtClean="0"/>
              <a:t>power</a:t>
            </a:r>
          </a:p>
          <a:p>
            <a:pPr lvl="1"/>
            <a:r>
              <a:rPr lang="en-US" dirty="0" smtClean="0"/>
              <a:t>Can </a:t>
            </a:r>
            <a:r>
              <a:rPr lang="en-US" dirty="0"/>
              <a:t>be </a:t>
            </a:r>
            <a:r>
              <a:rPr lang="en-US" dirty="0" smtClean="0"/>
              <a:t>invisible</a:t>
            </a:r>
          </a:p>
          <a:p>
            <a:pPr lvl="1"/>
            <a:r>
              <a:rPr lang="en-US" dirty="0" smtClean="0"/>
              <a:t>Can </a:t>
            </a:r>
            <a:r>
              <a:rPr lang="en-US" dirty="0"/>
              <a:t>be </a:t>
            </a:r>
            <a:r>
              <a:rPr lang="en-US" dirty="0" smtClean="0"/>
              <a:t>lifelong</a:t>
            </a:r>
          </a:p>
          <a:p>
            <a:pPr lvl="1"/>
            <a:r>
              <a:rPr lang="en-US" dirty="0" smtClean="0"/>
              <a:t>Can </a:t>
            </a:r>
            <a:r>
              <a:rPr lang="en-US" dirty="0"/>
              <a:t>be very </a:t>
            </a:r>
            <a:r>
              <a:rPr lang="en-US" dirty="0" smtClean="0"/>
              <a:t>empowering – or very  damaging</a:t>
            </a:r>
          </a:p>
          <a:p>
            <a:pPr lvl="2"/>
            <a:r>
              <a:rPr lang="en-US" dirty="0" smtClean="0"/>
              <a:t>Credit scores</a:t>
            </a:r>
          </a:p>
          <a:p>
            <a:pPr lvl="2"/>
            <a:r>
              <a:rPr lang="en-US" dirty="0" smtClean="0"/>
              <a:t>Citizen safety scores</a:t>
            </a:r>
          </a:p>
          <a:p>
            <a:pPr lvl="2"/>
            <a:r>
              <a:rPr lang="en-US" dirty="0" smtClean="0"/>
              <a:t>Issues of accurate, inaccurate, and predictive (i.e. speculative) scoring</a:t>
            </a:r>
          </a:p>
        </p:txBody>
      </p:sp>
      <p:sp>
        <p:nvSpPr>
          <p:cNvPr id="4" name="Slide Number Placeholder 3"/>
          <p:cNvSpPr>
            <a:spLocks noGrp="1"/>
          </p:cNvSpPr>
          <p:nvPr>
            <p:ph type="sldNum" sz="quarter" idx="12"/>
          </p:nvPr>
        </p:nvSpPr>
        <p:spPr/>
        <p:txBody>
          <a:bodyPr/>
          <a:lstStyle/>
          <a:p>
            <a:fld id="{48F63A3B-78C7-47BE-AE5E-E10140E04643}"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4078686917"/>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(By Method of Collection)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Organic data flows</a:t>
            </a:r>
          </a:p>
          <a:p>
            <a:pPr lvl="1"/>
            <a:r>
              <a:rPr lang="en-US" dirty="0" smtClean="0"/>
              <a:t>Data </a:t>
            </a:r>
            <a:r>
              <a:rPr lang="en-US" dirty="0"/>
              <a:t>streams that are currently collected either in the course of business or to comply with regulatory requirements. </a:t>
            </a:r>
            <a:r>
              <a:rPr lang="en-US" dirty="0" smtClean="0"/>
              <a:t> </a:t>
            </a:r>
          </a:p>
          <a:p>
            <a:pPr lvl="1"/>
            <a:r>
              <a:rPr lang="en-US" dirty="0" smtClean="0"/>
              <a:t>Can be </a:t>
            </a:r>
            <a:r>
              <a:rPr lang="en-US" i="1" dirty="0" smtClean="0"/>
              <a:t>very</a:t>
            </a:r>
            <a:r>
              <a:rPr lang="en-US" dirty="0" smtClean="0"/>
              <a:t> detailed (e.g. NYC taxi rules require logging every pickup and drop-off)</a:t>
            </a:r>
          </a:p>
          <a:p>
            <a:pPr lvl="2"/>
            <a:r>
              <a:rPr lang="en-US" dirty="0" smtClean="0"/>
              <a:t>And thus can be very revealing (strip club attendees; low-tipping celebrities)</a:t>
            </a:r>
          </a:p>
          <a:p>
            <a:r>
              <a:rPr lang="en-US" dirty="0" smtClean="0"/>
              <a:t>Distributed sensors</a:t>
            </a:r>
          </a:p>
          <a:p>
            <a:pPr lvl="1"/>
            <a:r>
              <a:rPr lang="en-US" dirty="0" smtClean="0"/>
              <a:t>CCTT, License plate readers, biometrics</a:t>
            </a:r>
          </a:p>
          <a:p>
            <a:r>
              <a:rPr lang="en-US" dirty="0" smtClean="0"/>
              <a:t>Special-purpose sensors</a:t>
            </a:r>
          </a:p>
          <a:p>
            <a:pPr lvl="1"/>
            <a:r>
              <a:rPr lang="en-US" dirty="0" smtClean="0"/>
              <a:t>NY skyscraper cams &amp; heat sensors</a:t>
            </a:r>
          </a:p>
          <a:p>
            <a:r>
              <a:rPr lang="en-US" dirty="0" smtClean="0"/>
              <a:t>Self-surveillance</a:t>
            </a:r>
          </a:p>
          <a:p>
            <a:pPr lvl="1"/>
            <a:r>
              <a:rPr lang="en-US" dirty="0" smtClean="0"/>
              <a:t>Instagram metadata, many cell phone apps</a:t>
            </a:r>
          </a:p>
          <a:p>
            <a:r>
              <a:rPr lang="en-US" dirty="0" smtClean="0"/>
              <a:t>[Information derived from above:] Correlations </a:t>
            </a:r>
            <a:r>
              <a:rPr lang="en-US" dirty="0" smtClean="0"/>
              <a:t>(i.e.. </a:t>
            </a:r>
            <a:r>
              <a:rPr lang="en-US" dirty="0" smtClean="0"/>
              <a:t>Big Data products)</a:t>
            </a:r>
          </a:p>
          <a:p>
            <a:endParaRPr lang="en-US" dirty="0"/>
          </a:p>
        </p:txBody>
      </p:sp>
      <p:sp>
        <p:nvSpPr>
          <p:cNvPr id="4" name="Date Placeholder 3"/>
          <p:cNvSpPr>
            <a:spLocks noGrp="1"/>
          </p:cNvSpPr>
          <p:nvPr>
            <p:ph type="dt" sz="half" idx="10"/>
          </p:nvPr>
        </p:nvSpPr>
        <p:spPr/>
        <p:txBody>
          <a:bodyPr/>
          <a:lstStyle/>
          <a:p>
            <a:r>
              <a:rPr lang="en-US" dirty="0" smtClean="0"/>
              <a:t>6/1/2016</a:t>
            </a:r>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4127623024"/>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Big  Data, Quickly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 government definition: </a:t>
            </a:r>
            <a:r>
              <a:rPr lang="en-US" dirty="0"/>
              <a:t>the growing technological ability to capture, aggregate, and process </a:t>
            </a:r>
            <a:r>
              <a:rPr lang="en-US" dirty="0" smtClean="0"/>
              <a:t>data</a:t>
            </a:r>
            <a:endParaRPr lang="en-US" dirty="0"/>
          </a:p>
          <a:p>
            <a:r>
              <a:rPr lang="en-US" dirty="0"/>
              <a:t>EU: </a:t>
            </a:r>
            <a:r>
              <a:rPr lang="en-US" dirty="0" smtClean="0">
                <a:sym typeface="WP TypographicSymbols" panose="00000400000000000000" pitchFamily="2" charset="0"/>
              </a:rPr>
              <a:t>“</a:t>
            </a:r>
            <a:r>
              <a:rPr lang="en-US" dirty="0" smtClean="0"/>
              <a:t>the </a:t>
            </a:r>
            <a:r>
              <a:rPr lang="en-US" dirty="0"/>
              <a:t>massive and rapid processing of data (through modern data analytics) in the search for information (including unforeseen information) The practice of data mining poses a significant challenge due to the degree of opacity characterising many contemporary data processing activities. ...</a:t>
            </a:r>
          </a:p>
          <a:p>
            <a:pPr lvl="1"/>
            <a:r>
              <a:rPr lang="en-US" dirty="0" smtClean="0"/>
              <a:t>Data </a:t>
            </a:r>
            <a:r>
              <a:rPr lang="en-US" dirty="0"/>
              <a:t>mining practices may result in </a:t>
            </a:r>
            <a:r>
              <a:rPr lang="en-US" dirty="0" smtClean="0">
                <a:sym typeface="WP TypographicSymbols" panose="00000400000000000000" pitchFamily="2" charset="0"/>
              </a:rPr>
              <a:t>“</a:t>
            </a:r>
            <a:r>
              <a:rPr lang="en-US" dirty="0" smtClean="0"/>
              <a:t>behavioural targeting</a:t>
            </a:r>
            <a:r>
              <a:rPr lang="en-US" dirty="0" smtClean="0">
                <a:sym typeface="WP TypographicSymbols" panose="00000400000000000000" pitchFamily="2" charset="0"/>
              </a:rPr>
              <a:t>”</a:t>
            </a:r>
            <a:r>
              <a:rPr lang="en-US" dirty="0" smtClean="0"/>
              <a:t> </a:t>
            </a:r>
            <a:r>
              <a:rPr lang="en-US" dirty="0"/>
              <a:t>and further encourage a </a:t>
            </a:r>
            <a:r>
              <a:rPr lang="en-US" dirty="0" smtClean="0">
                <a:sym typeface="WP TypographicSymbols" panose="00000400000000000000" pitchFamily="2" charset="0"/>
              </a:rPr>
              <a:t>“</a:t>
            </a:r>
            <a:r>
              <a:rPr lang="en-US" dirty="0" smtClean="0"/>
              <a:t>datafication</a:t>
            </a:r>
            <a:r>
              <a:rPr lang="en-US" dirty="0" smtClean="0">
                <a:sym typeface="WP TypographicSymbols" panose="00000400000000000000" pitchFamily="2" charset="0"/>
              </a:rPr>
              <a:t>”</a:t>
            </a:r>
            <a:r>
              <a:rPr lang="en-US" dirty="0" smtClean="0"/>
              <a:t> </a:t>
            </a:r>
            <a:r>
              <a:rPr lang="en-US" dirty="0"/>
              <a:t>of society that poses significant challenges for privacy and digital rights in general. Due to such risks as statistical discrimination...</a:t>
            </a:r>
          </a:p>
          <a:p>
            <a:r>
              <a:rPr lang="en-US" dirty="0"/>
              <a:t> </a:t>
            </a:r>
            <a:r>
              <a:rPr lang="en-US" dirty="0" smtClean="0"/>
              <a:t>Bottom </a:t>
            </a:r>
            <a:r>
              <a:rPr lang="en-US" dirty="0"/>
              <a:t>line: </a:t>
            </a:r>
            <a:r>
              <a:rPr lang="en-US" dirty="0" smtClean="0"/>
              <a:t>Big Data </a:t>
            </a:r>
            <a:r>
              <a:rPr lang="en-US" dirty="0"/>
              <a:t>is </a:t>
            </a:r>
            <a:r>
              <a:rPr lang="en-US" i="1" dirty="0"/>
              <a:t>both a technology and a process</a:t>
            </a:r>
            <a:r>
              <a:rPr lang="en-US" dirty="0"/>
              <a:t> with </a:t>
            </a:r>
            <a:r>
              <a:rPr lang="en-US" dirty="0" smtClean="0"/>
              <a:t>many (reinforcing) </a:t>
            </a:r>
            <a:r>
              <a:rPr lang="en-US" dirty="0"/>
              <a:t>parts, each of which can be enabled </a:t>
            </a:r>
            <a:r>
              <a:rPr lang="en-US" dirty="0" smtClean="0"/>
              <a:t>or, in theory, regulated.  It is also, arguably, an ideology.</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133903628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as a Process	</a:t>
            </a:r>
            <a:endParaRPr lang="en-US" dirty="0"/>
          </a:p>
        </p:txBody>
      </p:sp>
      <p:sp>
        <p:nvSpPr>
          <p:cNvPr id="3" name="Content Placeholder 2"/>
          <p:cNvSpPr>
            <a:spLocks noGrp="1"/>
          </p:cNvSpPr>
          <p:nvPr>
            <p:ph idx="1"/>
          </p:nvPr>
        </p:nvSpPr>
        <p:spPr>
          <a:xfrm>
            <a:off x="838200" y="1584960"/>
            <a:ext cx="10515600" cy="4592003"/>
          </a:xfrm>
        </p:spPr>
        <p:txBody>
          <a:bodyPr>
            <a:normAutofit/>
          </a:bodyPr>
          <a:lstStyle/>
          <a:p>
            <a:r>
              <a:rPr lang="en-US" dirty="0" smtClean="0"/>
              <a:t>Data collection</a:t>
            </a:r>
          </a:p>
          <a:p>
            <a:pPr lvl="1"/>
            <a:r>
              <a:rPr lang="en-US" dirty="0" smtClean="0"/>
              <a:t>Sensors: Smart city, Cell Phones</a:t>
            </a:r>
          </a:p>
          <a:p>
            <a:pPr lvl="1"/>
            <a:r>
              <a:rPr lang="en-US" dirty="0" smtClean="0"/>
              <a:t>Self-surveillance</a:t>
            </a:r>
          </a:p>
          <a:p>
            <a:pPr lvl="1"/>
            <a:r>
              <a:rPr lang="en-US" dirty="0" smtClean="0"/>
              <a:t>Transactional data: Communications, Shopping, Medical </a:t>
            </a:r>
          </a:p>
          <a:p>
            <a:r>
              <a:rPr lang="en-US" dirty="0" smtClean="0"/>
              <a:t>Storage</a:t>
            </a:r>
          </a:p>
          <a:p>
            <a:r>
              <a:rPr lang="en-US" dirty="0" smtClean="0"/>
              <a:t>Processing</a:t>
            </a:r>
          </a:p>
          <a:p>
            <a:pPr lvl="1"/>
            <a:r>
              <a:rPr lang="en-US" dirty="0" smtClean="0"/>
              <a:t>Correlation / Data Mining</a:t>
            </a:r>
          </a:p>
          <a:p>
            <a:pPr lvl="2"/>
            <a:r>
              <a:rPr lang="en-US" dirty="0" smtClean="0"/>
              <a:t>Issues of identification/ de-identification/ re-identification</a:t>
            </a:r>
          </a:p>
          <a:p>
            <a:r>
              <a:rPr lang="en-US" dirty="0" smtClean="0"/>
              <a:t>Re-Use</a:t>
            </a:r>
          </a:p>
          <a:p>
            <a:pPr lvl="1"/>
            <a:r>
              <a:rPr lang="en-US" dirty="0" smtClean="0"/>
              <a:t>Nature of Big Data projects is to seek unexpected connections</a:t>
            </a:r>
          </a:p>
        </p:txBody>
      </p:sp>
      <p:sp>
        <p:nvSpPr>
          <p:cNvPr id="4" name="Slide Number Placeholder 3"/>
          <p:cNvSpPr>
            <a:spLocks noGrp="1"/>
          </p:cNvSpPr>
          <p:nvPr>
            <p:ph type="sldNum" sz="quarter" idx="12"/>
          </p:nvPr>
        </p:nvSpPr>
        <p:spPr/>
        <p:txBody>
          <a:bodyPr/>
          <a:lstStyle/>
          <a:p>
            <a:fld id="{48F63A3B-78C7-47BE-AE5E-E10140E04643}" type="slidenum">
              <a:rPr lang="en-US" smtClean="0"/>
              <a:t>6</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326528677"/>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Trend is to Ever-More Data Collection, Hence More (and Bigger) Data</a:t>
            </a:r>
            <a:endParaRPr lang="en-US" dirty="0"/>
          </a:p>
        </p:txBody>
      </p:sp>
      <p:sp>
        <p:nvSpPr>
          <p:cNvPr id="3" name="Content Placeholder 2"/>
          <p:cNvSpPr>
            <a:spLocks noGrp="1"/>
          </p:cNvSpPr>
          <p:nvPr>
            <p:ph idx="1"/>
          </p:nvPr>
        </p:nvSpPr>
        <p:spPr/>
        <p:txBody>
          <a:bodyPr>
            <a:normAutofit lnSpcReduction="10000"/>
          </a:bodyPr>
          <a:lstStyle/>
          <a:p>
            <a:r>
              <a:rPr lang="en-US" dirty="0" smtClean="0"/>
              <a:t>More </a:t>
            </a:r>
            <a:r>
              <a:rPr lang="en-US" dirty="0"/>
              <a:t>apps creating </a:t>
            </a:r>
            <a:r>
              <a:rPr lang="en-US" dirty="0" smtClean="0"/>
              <a:t>occasions to create and collect data</a:t>
            </a:r>
          </a:p>
          <a:p>
            <a:r>
              <a:rPr lang="en-US" dirty="0" smtClean="0"/>
              <a:t>More monitoring</a:t>
            </a:r>
          </a:p>
          <a:p>
            <a:pPr lvl="1"/>
            <a:r>
              <a:rPr lang="en-US" dirty="0" smtClean="0"/>
              <a:t>VACCINE (ccTV nets)</a:t>
            </a:r>
            <a:endParaRPr lang="en-US" dirty="0"/>
          </a:p>
          <a:p>
            <a:pPr lvl="1"/>
            <a:r>
              <a:rPr lang="en-US" dirty="0"/>
              <a:t>So called </a:t>
            </a:r>
            <a:r>
              <a:rPr lang="en-US" dirty="0" smtClean="0">
                <a:sym typeface="WP TypographicSymbols" panose="00000400000000000000" pitchFamily="2" charset="0"/>
              </a:rPr>
              <a:t>‘</a:t>
            </a:r>
            <a:r>
              <a:rPr lang="en-US" dirty="0" smtClean="0"/>
              <a:t>self-surveillance</a:t>
            </a:r>
            <a:r>
              <a:rPr lang="en-US" dirty="0" smtClean="0">
                <a:sym typeface="WP TypographicSymbols" panose="00000400000000000000" pitchFamily="2" charset="0"/>
              </a:rPr>
              <a:t>’</a:t>
            </a:r>
            <a:r>
              <a:rPr lang="en-US" dirty="0" smtClean="0"/>
              <a:t> e.g. </a:t>
            </a:r>
            <a:r>
              <a:rPr lang="en-US" dirty="0"/>
              <a:t>Fitbits, Nests</a:t>
            </a:r>
          </a:p>
          <a:p>
            <a:r>
              <a:rPr lang="en-US" dirty="0"/>
              <a:t>Ubiquitous </a:t>
            </a:r>
            <a:r>
              <a:rPr lang="en-US" dirty="0" smtClean="0"/>
              <a:t>hardware/sensors</a:t>
            </a:r>
            <a:endParaRPr lang="en-US" dirty="0"/>
          </a:p>
          <a:p>
            <a:r>
              <a:rPr lang="en-US" dirty="0"/>
              <a:t>Bigger </a:t>
            </a:r>
            <a:r>
              <a:rPr lang="en-US" dirty="0" smtClean="0"/>
              <a:t>aggregations of data</a:t>
            </a:r>
          </a:p>
          <a:p>
            <a:pPr lvl="1"/>
            <a:r>
              <a:rPr lang="en-US" dirty="0" smtClean="0"/>
              <a:t>Smart cities</a:t>
            </a:r>
            <a:endParaRPr lang="en-US" dirty="0"/>
          </a:p>
          <a:p>
            <a:pPr lvl="1"/>
            <a:r>
              <a:rPr lang="en-US" dirty="0"/>
              <a:t>Fusion centers, DHS, NSA</a:t>
            </a:r>
          </a:p>
          <a:p>
            <a:r>
              <a:rPr lang="en-US" dirty="0" smtClean="0"/>
              <a:t>Cost/benefit motivates </a:t>
            </a:r>
            <a:r>
              <a:rPr lang="en-US" dirty="0"/>
              <a:t>private sector: costs are dropping, perceived benefits </a:t>
            </a:r>
            <a:r>
              <a:rPr lang="en-US" dirty="0" smtClean="0"/>
              <a:t>growing </a:t>
            </a:r>
          </a:p>
        </p:txBody>
      </p:sp>
      <p:sp>
        <p:nvSpPr>
          <p:cNvPr id="4" name="Slide Number Placeholder 3"/>
          <p:cNvSpPr>
            <a:spLocks noGrp="1"/>
          </p:cNvSpPr>
          <p:nvPr>
            <p:ph type="sldNum" sz="quarter" idx="12"/>
          </p:nvPr>
        </p:nvSpPr>
        <p:spPr/>
        <p:txBody>
          <a:bodyPr/>
          <a:lstStyle/>
          <a:p>
            <a:fld id="{48F63A3B-78C7-47BE-AE5E-E10140E04643}"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smtClean="0"/>
              <a:t>National Academies – Washington DC - 6/1/2016</a:t>
            </a:r>
            <a:endParaRPr lang="en-US" dirty="0"/>
          </a:p>
        </p:txBody>
      </p:sp>
      <p:sp>
        <p:nvSpPr>
          <p:cNvPr id="6" name="Date Placeholder 5"/>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2030472780"/>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Lure of Unexpected Insights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3760" y="1108709"/>
            <a:ext cx="4185920" cy="4185920"/>
          </a:xfrm>
        </p:spPr>
      </p:pic>
      <p:sp>
        <p:nvSpPr>
          <p:cNvPr id="5" name="Text Placeholder 4"/>
          <p:cNvSpPr>
            <a:spLocks noGrp="1"/>
          </p:cNvSpPr>
          <p:nvPr>
            <p:ph type="body" sz="half" idx="2"/>
          </p:nvPr>
        </p:nvSpPr>
        <p:spPr/>
        <p:txBody>
          <a:bodyPr/>
          <a:lstStyle/>
          <a:p>
            <a:pPr marL="0" lvl="1">
              <a:spcBef>
                <a:spcPts val="1000"/>
              </a:spcBef>
            </a:pPr>
            <a:r>
              <a:rPr lang="en-US" sz="3200" dirty="0" smtClean="0"/>
              <a:t>“What </a:t>
            </a:r>
            <a:r>
              <a:rPr lang="en-US" sz="3200" dirty="0"/>
              <a:t>if I told you that ...one of the biggest decisions a company makes revolves around the size of its lunch tables?</a:t>
            </a:r>
            <a:r>
              <a:rPr lang="en-US" sz="3200" dirty="0">
                <a:sym typeface="WP TypographicSymbols" panose="00000400000000000000" pitchFamily="2" charset="0"/>
              </a:rPr>
              <a:t>”</a:t>
            </a:r>
            <a:endParaRPr lang="en-US" sz="3200" dirty="0"/>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8</a:t>
            </a:fld>
            <a:endParaRPr lang="en-US" dirty="0"/>
          </a:p>
        </p:txBody>
      </p:sp>
      <p:sp>
        <p:nvSpPr>
          <p:cNvPr id="9" name="Footer Placeholder 8"/>
          <p:cNvSpPr>
            <a:spLocks noGrp="1"/>
          </p:cNvSpPr>
          <p:nvPr>
            <p:ph type="ftr" sz="quarter" idx="11"/>
          </p:nvPr>
        </p:nvSpPr>
        <p:spPr/>
        <p:txBody>
          <a:bodyPr/>
          <a:lstStyle/>
          <a:p>
            <a:r>
              <a:rPr lang="en-US" dirty="0" smtClean="0"/>
              <a:t>National Academies – Washington DC - 6/1/2016</a:t>
            </a:r>
            <a:endParaRPr lang="en-US" dirty="0"/>
          </a:p>
        </p:txBody>
      </p:sp>
      <p:sp>
        <p:nvSpPr>
          <p:cNvPr id="3" name="Date Placeholder 2"/>
          <p:cNvSpPr>
            <a:spLocks noGrp="1"/>
          </p:cNvSpPr>
          <p:nvPr>
            <p:ph type="dt" sz="half" idx="10"/>
          </p:nvPr>
        </p:nvSpPr>
        <p:spPr/>
        <p:txBody>
          <a:bodyPr/>
          <a:lstStyle/>
          <a:p>
            <a:r>
              <a:rPr lang="en-US" dirty="0" smtClean="0"/>
              <a:t>6/1/2016</a:t>
            </a:r>
            <a:endParaRPr lang="en-US" dirty="0"/>
          </a:p>
        </p:txBody>
      </p:sp>
    </p:spTree>
    <p:extLst>
      <p:ext uri="{BB962C8B-B14F-4D97-AF65-F5344CB8AC3E}">
        <p14:creationId xmlns:p14="http://schemas.microsoft.com/office/powerpoint/2010/main" val="265508846"/>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Data Streams Keep Coming</a:t>
            </a:r>
            <a:endParaRPr lang="en-US" dirty="0"/>
          </a:p>
        </p:txBody>
      </p:sp>
      <p:sp>
        <p:nvSpPr>
          <p:cNvPr id="6" name="Content Placeholder 5"/>
          <p:cNvSpPr>
            <a:spLocks noGrp="1"/>
          </p:cNvSpPr>
          <p:nvPr>
            <p:ph idx="1"/>
          </p:nvPr>
        </p:nvSpPr>
        <p:spPr/>
        <p:txBody>
          <a:bodyPr/>
          <a:lstStyle/>
          <a:p>
            <a:r>
              <a:rPr lang="en-US" dirty="0" smtClean="0"/>
              <a:t>Smart Meters</a:t>
            </a:r>
          </a:p>
          <a:p>
            <a:r>
              <a:rPr lang="en-US" dirty="0" smtClean="0"/>
              <a:t>Smart Cars (or self-driving &amp; gridded)</a:t>
            </a:r>
          </a:p>
          <a:p>
            <a:r>
              <a:rPr lang="en-US" dirty="0" smtClean="0"/>
              <a:t>Mobile &amp; personal care robots</a:t>
            </a:r>
          </a:p>
          <a:p>
            <a:r>
              <a:rPr lang="en-US" dirty="0" smtClean="0"/>
              <a:t>‘Always on’ voice recognition devices</a:t>
            </a:r>
          </a:p>
          <a:p>
            <a:pPr lvl="1"/>
            <a:r>
              <a:rPr lang="en-US" dirty="0" smtClean="0"/>
              <a:t>Amazon Echo, Google Home, Apple TBA</a:t>
            </a:r>
          </a:p>
          <a:p>
            <a:r>
              <a:rPr lang="en-US" dirty="0"/>
              <a:t>IoT </a:t>
            </a:r>
            <a:r>
              <a:rPr lang="en-US" dirty="0" smtClean="0"/>
              <a:t>devices more generally</a:t>
            </a:r>
            <a:endParaRPr lang="en-US" dirty="0"/>
          </a:p>
          <a:p>
            <a:endParaRPr lang="en-US" dirty="0"/>
          </a:p>
        </p:txBody>
      </p:sp>
      <p:sp>
        <p:nvSpPr>
          <p:cNvPr id="3" name="Date Placeholder 2"/>
          <p:cNvSpPr>
            <a:spLocks noGrp="1"/>
          </p:cNvSpPr>
          <p:nvPr>
            <p:ph type="dt" sz="half" idx="10"/>
          </p:nvPr>
        </p:nvSpPr>
        <p:spPr/>
        <p:txBody>
          <a:bodyPr/>
          <a:lstStyle/>
          <a:p>
            <a:r>
              <a:rPr lang="en-US" dirty="0" smtClean="0"/>
              <a:t>6/1/2016</a:t>
            </a:r>
            <a:endParaRPr lang="en-US" dirty="0"/>
          </a:p>
        </p:txBody>
      </p:sp>
      <p:sp>
        <p:nvSpPr>
          <p:cNvPr id="4" name="Footer Placeholder 3"/>
          <p:cNvSpPr>
            <a:spLocks noGrp="1"/>
          </p:cNvSpPr>
          <p:nvPr>
            <p:ph type="ftr" sz="quarter" idx="11"/>
          </p:nvPr>
        </p:nvSpPr>
        <p:spPr/>
        <p:txBody>
          <a:bodyPr/>
          <a:lstStyle/>
          <a:p>
            <a:r>
              <a:rPr lang="en-US" dirty="0" smtClean="0"/>
              <a:t>National Academies – Washington DC - 6/1/2016</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726344018"/>
      </p:ext>
    </p:extLst>
  </p:cSld>
  <p:clrMapOvr>
    <a:masterClrMapping/>
  </p:clrMapOvr>
  <mc:AlternateContent xmlns:mc="http://schemas.openxmlformats.org/markup-compatibility/2006">
    <mc:Choice xmlns:p14="http://schemas.microsoft.com/office/powerpoint/2010/main" Requires="p14">
      <p:transition spd="slow" p14:dur="125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4387</TotalTime>
  <Words>1560</Words>
  <Application>Microsoft Office PowerPoint</Application>
  <PresentationFormat>Custom</PresentationFormat>
  <Paragraphs>203</Paragraphs>
  <Slides>20</Slides>
  <Notes>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Privacy Issues With Sensor Data Collection</vt:lpstr>
      <vt:lpstr>Privacy, Quickly</vt:lpstr>
      <vt:lpstr>Data == Power</vt:lpstr>
      <vt:lpstr>Data Types (By Method of Collection)</vt:lpstr>
      <vt:lpstr>Big  Data, Quickly</vt:lpstr>
      <vt:lpstr>Big Data as a Process </vt:lpstr>
      <vt:lpstr>The Trend is to Ever-More Data Collection, Hence More (and Bigger) Data</vt:lpstr>
      <vt:lpstr>The Lure of Unexpected Insights</vt:lpstr>
      <vt:lpstr>And the Data Streams Keep Coming</vt:lpstr>
      <vt:lpstr>PowerPoint Presentation</vt:lpstr>
      <vt:lpstr>Data Can Hurt People; So Can Data Collection </vt:lpstr>
      <vt:lpstr>Are You Trusted?  Or ‘Dangerous’?</vt:lpstr>
      <vt:lpstr>Mixed Blessings of Big Data</vt:lpstr>
      <vt:lpstr>More &amp; ‘Better’ Algorithms</vt:lpstr>
      <vt:lpstr>Common Privacy Protection Techniques Fail</vt:lpstr>
      <vt:lpstr>Metaproblem: Attitudes</vt:lpstr>
      <vt:lpstr>This is Not Just a Data Collection But Also a Systems Issue</vt:lpstr>
      <vt:lpstr>What Can Be Done</vt:lpstr>
      <vt:lpstr>Takeaways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 Privacy: Pick One?</dc:title>
  <dc:creator>Michael</dc:creator>
  <cp:lastModifiedBy>A Michael Froomkin</cp:lastModifiedBy>
  <cp:revision>35</cp:revision>
  <dcterms:created xsi:type="dcterms:W3CDTF">2016-01-22T17:00:35Z</dcterms:created>
  <dcterms:modified xsi:type="dcterms:W3CDTF">2016-05-27T18:30:28Z</dcterms:modified>
</cp:coreProperties>
</file>